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9" r:id="rId4"/>
    <p:sldId id="271" r:id="rId5"/>
    <p:sldId id="277" r:id="rId6"/>
    <p:sldId id="278" r:id="rId7"/>
    <p:sldId id="273" r:id="rId8"/>
    <p:sldId id="279" r:id="rId9"/>
    <p:sldId id="280" r:id="rId10"/>
    <p:sldId id="264" r:id="rId11"/>
    <p:sldId id="265" r:id="rId12"/>
    <p:sldId id="281" r:id="rId13"/>
    <p:sldId id="267" r:id="rId14"/>
    <p:sldId id="282" r:id="rId15"/>
    <p:sldId id="269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pos="2980" userDrawn="1">
          <p15:clr>
            <a:srgbClr val="A4A3A4"/>
          </p15:clr>
        </p15:guide>
        <p15:guide id="4" orient="horz" pos="2260" userDrawn="1">
          <p15:clr>
            <a:srgbClr val="A4A3A4"/>
          </p15:clr>
        </p15:guide>
        <p15:guide id="5" orient="horz" pos="23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2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1921" autoAdjust="0"/>
  </p:normalViewPr>
  <p:slideViewPr>
    <p:cSldViewPr snapToGrid="0">
      <p:cViewPr varScale="1">
        <p:scale>
          <a:sx n="84" d="100"/>
          <a:sy n="84" d="100"/>
        </p:scale>
        <p:origin x="-1488" y="-90"/>
      </p:cViewPr>
      <p:guideLst>
        <p:guide orient="horz" pos="2160"/>
        <p:guide orient="horz" pos="2260"/>
        <p:guide orient="horz" pos="2360"/>
        <p:guide pos="2880"/>
        <p:guide pos="29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D5510-B580-462F-9422-1FD6B3B4C439}" type="datetimeFigureOut">
              <a:rPr lang="en-GB" smtClean="0"/>
              <a:t>04/01/2017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91ECD-5E32-42C8-ADC8-D8AFC2027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332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v/okoaXZboZCI?start=0&amp;end=95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91ECD-5E32-42C8-ADC8-D8AFC202757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396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stigma in schools and workplaces and dangers.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91ECD-5E32-42C8-ADC8-D8AFC202757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477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symptoms and discuss that you may or may not have a mental illness if you have them.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91ECD-5E32-42C8-ADC8-D8AFC202757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494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symptoms and discuss that you may or may not have a mental illness if you have them.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91ECD-5E32-42C8-ADC8-D8AFC2027577}" type="slidenum">
              <a:rPr lang="en-GB" smtClean="0"/>
              <a:t>12</a:t>
            </a:fld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smtClean="0"/>
              <a:t>Mental Health Lesson Presentation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072E6185-F5DE-4F2A-A86C-7955AC70BFA8}" type="datetime6">
              <a:rPr lang="en-GB" smtClean="0"/>
              <a:t>January 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KYCC Mental Health Campaign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117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Video – It Gets Brighter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GB" dirty="0" smtClean="0">
                <a:hlinkClick r:id="rId3"/>
              </a:rPr>
              <a:t>https://www.youtube.com/v/okoaXZboZCI?start=0&amp;end=95</a:t>
            </a: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Image –</a:t>
            </a:r>
            <a:r>
              <a:rPr lang="en-GB" baseline="0" dirty="0" smtClean="0"/>
              <a:t> Screengrab – It Gets Brighter Video</a:t>
            </a:r>
            <a:endParaRPr lang="en-GB" dirty="0" smtClean="0"/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91ECD-5E32-42C8-ADC8-D8AFC202757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610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the video with the class – how those people would be feeling and how they can deal with it. 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 – Conversation – https://upload.wikimedia.org/wikipedia/commons/f/f0/Two_young_people_demonstrating_a_lively_conversation.jpg – Labelled for Reuse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Modification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91ECD-5E32-42C8-ADC8-D8AFC2027577}" type="slidenum">
              <a:rPr lang="en-GB" smtClean="0"/>
              <a:t>14</a:t>
            </a:fld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smtClean="0"/>
              <a:t>Mental Health Lesson Presentation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CA3E153A-AAB0-41A7-9F1E-D7E682345363}" type="datetime6">
              <a:rPr lang="en-GB" smtClean="0"/>
              <a:t>January 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KYCC Mental Health Campaign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0133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the many options – tell them to ask teachers. Directory should be available at the school – ask students to look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if they feel they need to after </a:t>
            </a:r>
            <a:r>
              <a:rPr lang="en-GB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assembly</a:t>
            </a:r>
            <a:r>
              <a:rPr lang="en-GB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91ECD-5E32-42C8-ADC8-D8AFC202757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0064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91ECD-5E32-42C8-ADC8-D8AFC202757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839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Images – Young People – KYCC – Owned by KYCC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91ECD-5E32-42C8-ADC8-D8AFC202757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888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Mental Health and terminology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91ECD-5E32-42C8-ADC8-D8AFC202757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24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Mental Health and terminology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91ECD-5E32-42C8-ADC8-D8AFC202757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503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 through and explain the 5 examples (and celebrities):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Anxiety / panic attacks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Eating disorders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Body Dysmorphic Disorder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Depression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91ECD-5E32-42C8-ADC8-D8AFC2027577}" type="slidenum">
              <a:rPr lang="en-GB" smtClean="0"/>
              <a:t>5</a:t>
            </a:fld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smtClean="0"/>
              <a:t>Mental Health Lesson Presentation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A96E90C-9003-4FC8-A411-55668103CD04}" type="datetime6">
              <a:rPr lang="en-GB" smtClean="0"/>
              <a:t>January 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KYCC Mental Health Campaign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075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 through and explain the 5 examples (and celebrities):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Anxiety / panic attacks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Eating disorders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Body Dysmorphic Disorder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Depression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91ECD-5E32-42C8-ADC8-D8AFC2027577}" type="slidenum">
              <a:rPr lang="en-GB" smtClean="0"/>
              <a:t>6</a:t>
            </a:fld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smtClean="0"/>
              <a:t>Mental Health Lesson Presentation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2D03BB53-309D-42C4-8E69-4D478B77E348}" type="datetime6">
              <a:rPr lang="en-GB" smtClean="0"/>
              <a:t>January 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KYCC Mental Health Campaign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193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 through and explain the 5 examples (and celebrities):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Anxiety / panic attacks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Eating disorders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Body Dysmorphic Disorder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Depression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OCD</a:t>
            </a:r>
            <a:endParaRPr lang="en-GB" dirty="0" smtClean="0"/>
          </a:p>
          <a:p>
            <a:r>
              <a:rPr lang="en-GB" dirty="0" smtClean="0"/>
              <a:t>Image</a:t>
            </a:r>
            <a:r>
              <a:rPr lang="en-GB" baseline="0" dirty="0" smtClean="0"/>
              <a:t> </a:t>
            </a:r>
            <a:r>
              <a:rPr lang="en-GB" dirty="0" smtClean="0"/>
              <a:t>– Hand Wash</a:t>
            </a:r>
            <a:r>
              <a:rPr lang="en-GB" baseline="0" dirty="0" smtClean="0"/>
              <a:t> -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https://upload.wikimedia.org/wikipedia/commons/1/1b/OCD_handwash.jpg - Labelled for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Reuse with Modification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91ECD-5E32-42C8-ADC8-D8AFC202757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078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these topics, making sure students understand there can be a combination of factors and others.</a:t>
            </a:r>
            <a:endParaRPr lang="en-GB" dirty="0" smtClean="0"/>
          </a:p>
          <a:p>
            <a:r>
              <a:rPr lang="en-GB" dirty="0" smtClean="0"/>
              <a:t>Image – Social Media Personal</a:t>
            </a:r>
            <a:r>
              <a:rPr lang="en-GB" baseline="0" dirty="0" smtClean="0"/>
              <a:t> - https://pixabay.com/en/social-media-personal-552411/ - Free for Commercial Use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91ECD-5E32-42C8-ADC8-D8AFC2027577}" type="slidenum">
              <a:rPr lang="en-GB" smtClean="0"/>
              <a:t>8</a:t>
            </a:fld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smtClean="0"/>
              <a:t>Mental Health Lesson Presentation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A8FEDEE1-2E55-448E-9BE3-E099168E98AB}" type="datetime6">
              <a:rPr lang="en-GB" smtClean="0"/>
              <a:t>January 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KYCC Mental Health Campaign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029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these topics, making sure students understand there can be a combination of factors and others.</a:t>
            </a:r>
            <a:endParaRPr lang="en-GB" dirty="0" smtClean="0"/>
          </a:p>
          <a:p>
            <a:r>
              <a:rPr lang="en-GB" dirty="0" smtClean="0"/>
              <a:t>Image – Family -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https://pixabay.com/en/family-people-mother-and-father-310364/ - Free for commercial use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91ECD-5E32-42C8-ADC8-D8AFC2027577}" type="slidenum">
              <a:rPr lang="en-GB" smtClean="0"/>
              <a:t>9</a:t>
            </a:fld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smtClean="0"/>
              <a:t>Mental Health Lesson Presentation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A741295-AE68-495F-A167-76E2041DC3C9}" type="datetime6">
              <a:rPr lang="en-GB" smtClean="0"/>
              <a:t>January 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KYCC Mental Health Campaign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624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DA1E-0921-4DE7-A998-630E62B0F3AD}" type="datetimeFigureOut">
              <a:rPr lang="en-GB" smtClean="0"/>
              <a:t>04/01/2017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BF7E-5F17-4760-B9C9-7D5532D7D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99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DA1E-0921-4DE7-A998-630E62B0F3AD}" type="datetimeFigureOut">
              <a:rPr lang="en-GB" smtClean="0"/>
              <a:t>04/01/2017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BF7E-5F17-4760-B9C9-7D5532D7D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08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DA1E-0921-4DE7-A998-630E62B0F3AD}" type="datetimeFigureOut">
              <a:rPr lang="en-GB" smtClean="0"/>
              <a:t>04/01/2017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BF7E-5F17-4760-B9C9-7D5532D7D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06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DA1E-0921-4DE7-A998-630E62B0F3AD}" type="datetimeFigureOut">
              <a:rPr lang="en-GB" smtClean="0"/>
              <a:t>04/01/2017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BF7E-5F17-4760-B9C9-7D5532D7D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81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DA1E-0921-4DE7-A998-630E62B0F3AD}" type="datetimeFigureOut">
              <a:rPr lang="en-GB" smtClean="0"/>
              <a:t>04/01/2017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BF7E-5F17-4760-B9C9-7D5532D7D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5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DA1E-0921-4DE7-A998-630E62B0F3AD}" type="datetimeFigureOut">
              <a:rPr lang="en-GB" smtClean="0"/>
              <a:t>04/01/2017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BF7E-5F17-4760-B9C9-7D5532D7D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89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DA1E-0921-4DE7-A998-630E62B0F3AD}" type="datetimeFigureOut">
              <a:rPr lang="en-GB" smtClean="0"/>
              <a:t>04/01/2017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BF7E-5F17-4760-B9C9-7D5532D7D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2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DA1E-0921-4DE7-A998-630E62B0F3AD}" type="datetimeFigureOut">
              <a:rPr lang="en-GB" smtClean="0"/>
              <a:t>04/01/2017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BF7E-5F17-4760-B9C9-7D5532D7D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01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DA1E-0921-4DE7-A998-630E62B0F3AD}" type="datetimeFigureOut">
              <a:rPr lang="en-GB" smtClean="0"/>
              <a:t>04/01/2017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BF7E-5F17-4760-B9C9-7D5532D7D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13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DA1E-0921-4DE7-A998-630E62B0F3AD}" type="datetimeFigureOut">
              <a:rPr lang="en-GB" smtClean="0"/>
              <a:t>04/01/2017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BF7E-5F17-4760-B9C9-7D5532D7D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88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DA1E-0921-4DE7-A998-630E62B0F3AD}" type="datetimeFigureOut">
              <a:rPr lang="en-GB" smtClean="0"/>
              <a:t>04/01/2017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BF7E-5F17-4760-B9C9-7D5532D7D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58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32B8D">
                <a:lumMod val="100000"/>
              </a:srgbClr>
            </a:gs>
            <a:gs pos="21000">
              <a:schemeClr val="bg1"/>
            </a:gs>
            <a:gs pos="100000">
              <a:schemeClr val="bg1">
                <a:alpha val="0"/>
              </a:schemeClr>
            </a:gs>
            <a:gs pos="100000">
              <a:srgbClr val="632B8D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5DA1E-0921-4DE7-A998-630E62B0F3AD}" type="datetimeFigureOut">
              <a:rPr lang="en-GB" smtClean="0"/>
              <a:t>04/01/2017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2BF7E-5F17-4760-B9C9-7D5532D7D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61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v/okoaXZboZCI?start=0&amp;end=95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nt.gov.uk/kycc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32B8D">
                <a:lumMod val="100000"/>
              </a:srgbClr>
            </a:gs>
            <a:gs pos="30000">
              <a:schemeClr val="bg1"/>
            </a:gs>
            <a:gs pos="70000">
              <a:schemeClr val="bg1"/>
            </a:gs>
            <a:gs pos="100000">
              <a:srgbClr val="632B8D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34905"/>
            <a:ext cx="7772400" cy="2387600"/>
          </a:xfrm>
        </p:spPr>
        <p:txBody>
          <a:bodyPr/>
          <a:lstStyle/>
          <a:p>
            <a:r>
              <a:rPr lang="en-GB" dirty="0" smtClean="0"/>
              <a:t>Mental Health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714580"/>
            <a:ext cx="6858000" cy="1655762"/>
          </a:xfrm>
        </p:spPr>
        <p:txBody>
          <a:bodyPr/>
          <a:lstStyle/>
          <a:p>
            <a:r>
              <a:rPr lang="en-GB" dirty="0" smtClean="0"/>
              <a:t>Everyone Has It!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561934" y="5247986"/>
            <a:ext cx="1582066" cy="1610014"/>
            <a:chOff x="5622646" y="4471009"/>
            <a:chExt cx="1582066" cy="1610014"/>
          </a:xfrm>
        </p:grpSpPr>
        <p:sp>
          <p:nvSpPr>
            <p:cNvPr id="5" name="Rectangle 4"/>
            <p:cNvSpPr/>
            <p:nvPr/>
          </p:nvSpPr>
          <p:spPr>
            <a:xfrm>
              <a:off x="5622646" y="5275860"/>
              <a:ext cx="791033" cy="804851"/>
            </a:xfrm>
            <a:prstGeom prst="rect">
              <a:avLst/>
            </a:prstGeom>
            <a:solidFill>
              <a:srgbClr val="632B8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413679" y="5276172"/>
              <a:ext cx="791033" cy="804851"/>
            </a:xfrm>
            <a:prstGeom prst="rect">
              <a:avLst/>
            </a:prstGeom>
            <a:solidFill>
              <a:srgbClr val="632B8D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0598" y="5349875"/>
              <a:ext cx="1554114" cy="70613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413679" y="4471009"/>
              <a:ext cx="791033" cy="804851"/>
            </a:xfrm>
            <a:prstGeom prst="rect">
              <a:avLst/>
            </a:prstGeom>
            <a:solidFill>
              <a:srgbClr val="632B8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1717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is there a stigma?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Society </a:t>
            </a:r>
            <a:r>
              <a:rPr lang="en-GB" dirty="0"/>
              <a:t>in general has stereotyped views about mental illness and how it affects </a:t>
            </a:r>
            <a:r>
              <a:rPr lang="en-GB" dirty="0" smtClean="0"/>
              <a:t>people.</a:t>
            </a:r>
          </a:p>
          <a:p>
            <a:r>
              <a:rPr lang="en-GB" dirty="0" smtClean="0"/>
              <a:t>Many </a:t>
            </a:r>
            <a:r>
              <a:rPr lang="en-GB" dirty="0"/>
              <a:t>people believe </a:t>
            </a:r>
            <a:r>
              <a:rPr lang="en-GB" dirty="0" smtClean="0"/>
              <a:t>people </a:t>
            </a:r>
            <a:r>
              <a:rPr lang="en-GB" dirty="0"/>
              <a:t>with mental </a:t>
            </a:r>
            <a:r>
              <a:rPr lang="en-GB" dirty="0" smtClean="0"/>
              <a:t>health issues </a:t>
            </a:r>
            <a:r>
              <a:rPr lang="en-GB" dirty="0"/>
              <a:t>are violent and </a:t>
            </a:r>
            <a:r>
              <a:rPr lang="en-GB" dirty="0" smtClean="0"/>
              <a:t>dangerous.</a:t>
            </a:r>
          </a:p>
          <a:p>
            <a:r>
              <a:rPr lang="en-GB" dirty="0"/>
              <a:t>Lack of understanding and misbelief add to stigma</a:t>
            </a:r>
            <a:r>
              <a:rPr lang="en-GB" dirty="0" smtClean="0"/>
              <a:t>.</a:t>
            </a:r>
          </a:p>
          <a:p>
            <a:r>
              <a:rPr lang="en-GB" dirty="0" smtClean="0"/>
              <a:t>In fact </a:t>
            </a:r>
            <a:r>
              <a:rPr lang="en-GB" dirty="0"/>
              <a:t>they are more at risk of being attacked or harming themselves than harming other people</a:t>
            </a:r>
            <a:r>
              <a:rPr lang="en-GB" dirty="0" smtClean="0"/>
              <a:t>.</a:t>
            </a:r>
          </a:p>
          <a:p>
            <a:r>
              <a:rPr lang="en-GB" dirty="0" smtClean="0"/>
              <a:t>Stigma and discrimination worsen mental health problems!</a:t>
            </a:r>
          </a:p>
          <a:p>
            <a:r>
              <a:rPr lang="en-GB" dirty="0" smtClean="0"/>
              <a:t>To help the most – we need to stop this in our schools.</a:t>
            </a:r>
          </a:p>
          <a:p>
            <a:r>
              <a:rPr lang="en-GB" dirty="0" smtClean="0"/>
              <a:t>The best way to help is to talk!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7561934" y="5257800"/>
            <a:ext cx="1582066" cy="1610014"/>
            <a:chOff x="5622646" y="4471009"/>
            <a:chExt cx="1582066" cy="1610014"/>
          </a:xfrm>
        </p:grpSpPr>
        <p:sp>
          <p:nvSpPr>
            <p:cNvPr id="10" name="Rectangle 9"/>
            <p:cNvSpPr/>
            <p:nvPr/>
          </p:nvSpPr>
          <p:spPr>
            <a:xfrm>
              <a:off x="5622646" y="5275860"/>
              <a:ext cx="791033" cy="804851"/>
            </a:xfrm>
            <a:prstGeom prst="rect">
              <a:avLst/>
            </a:prstGeom>
            <a:solidFill>
              <a:srgbClr val="632B8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13679" y="5276172"/>
              <a:ext cx="791033" cy="804851"/>
            </a:xfrm>
            <a:prstGeom prst="rect">
              <a:avLst/>
            </a:prstGeom>
            <a:solidFill>
              <a:srgbClr val="632B8D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0598" y="5349875"/>
              <a:ext cx="1554114" cy="706136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413679" y="4471009"/>
              <a:ext cx="791033" cy="804851"/>
            </a:xfrm>
            <a:prstGeom prst="rect">
              <a:avLst/>
            </a:prstGeom>
            <a:solidFill>
              <a:srgbClr val="632B8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729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cs typeface="Angsana New" pitchFamily="18" charset="-34"/>
              </a:rPr>
              <a:t>Examples of Symptoms</a:t>
            </a:r>
            <a:endParaRPr lang="en-GB" dirty="0">
              <a:cs typeface="Angsana New" pitchFamily="18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3720" y="170080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28650" y="1485365"/>
            <a:ext cx="394335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ngsana New" pitchFamily="18" charset="-34"/>
              </a:rPr>
              <a:t>Anxiety: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ngsana New" pitchFamily="18" charset="-34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ngsana New" pitchFamily="18" charset="-34"/>
              </a:rPr>
              <a:t> Fears of panic, fear and uneasiness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ngsana New" pitchFamily="18" charset="-34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ngsana New" pitchFamily="18" charset="-34"/>
              </a:rPr>
              <a:t> Problems sleeping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ngsana New" pitchFamily="18" charset="-34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ngsana New" pitchFamily="18" charset="-34"/>
              </a:rPr>
              <a:t> Shortness of breath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ngsana New" pitchFamily="18" charset="-34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ngsana New" pitchFamily="18" charset="-34"/>
              </a:rPr>
              <a:t> Heart palpitations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ngsana New" pitchFamily="18" charset="-34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ngsana New" pitchFamily="18" charset="-34"/>
              </a:rPr>
              <a:t> Nausea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ngsana New" pitchFamily="18" charset="-34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ngsana New" pitchFamily="18" charset="-34"/>
              </a:rPr>
              <a:t> Dizziness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ngsana New" pitchFamily="18" charset="-34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730750" y="1269922"/>
            <a:ext cx="3784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b="1" dirty="0">
                <a:cs typeface="Angsana New" pitchFamily="18" charset="-34"/>
              </a:rPr>
              <a:t>Depression: </a:t>
            </a:r>
            <a:endParaRPr lang="en-GB" sz="2800" dirty="0">
              <a:cs typeface="Angsana New" pitchFamily="18" charset="-34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cs typeface="Angsana New" pitchFamily="18" charset="-34"/>
              </a:rPr>
              <a:t> Low </a:t>
            </a:r>
            <a:r>
              <a:rPr lang="en-GB" sz="2800" dirty="0">
                <a:cs typeface="Angsana New" pitchFamily="18" charset="-34"/>
              </a:rPr>
              <a:t>moods 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cs typeface="Angsana New" pitchFamily="18" charset="-34"/>
              </a:rPr>
              <a:t> Low </a:t>
            </a:r>
            <a:r>
              <a:rPr lang="en-GB" sz="2800" dirty="0">
                <a:cs typeface="Angsana New" pitchFamily="18" charset="-34"/>
              </a:rPr>
              <a:t>self esteem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cs typeface="Angsana New" pitchFamily="18" charset="-34"/>
              </a:rPr>
              <a:t> Change </a:t>
            </a:r>
            <a:r>
              <a:rPr lang="en-GB" sz="2800" dirty="0">
                <a:cs typeface="Angsana New" pitchFamily="18" charset="-34"/>
              </a:rPr>
              <a:t>in appetite 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cs typeface="Angsana New" pitchFamily="18" charset="-34"/>
              </a:rPr>
              <a:t> Low </a:t>
            </a:r>
            <a:r>
              <a:rPr lang="en-GB" sz="2800" dirty="0">
                <a:cs typeface="Angsana New" pitchFamily="18" charset="-34"/>
              </a:rPr>
              <a:t>energy </a:t>
            </a:r>
            <a:endParaRPr lang="en-GB" sz="2800" dirty="0" smtClean="0">
              <a:cs typeface="Angsana New" pitchFamily="18" charset="-34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>
                <a:cs typeface="Angsana New" pitchFamily="18" charset="-34"/>
              </a:rPr>
              <a:t> </a:t>
            </a:r>
            <a:r>
              <a:rPr lang="en-GB" sz="2800" dirty="0" smtClean="0">
                <a:cs typeface="Angsana New" pitchFamily="18" charset="-34"/>
              </a:rPr>
              <a:t>Lack of Will</a:t>
            </a:r>
            <a:endParaRPr lang="en-GB" sz="2800" dirty="0">
              <a:cs typeface="Angsana New" pitchFamily="18" charset="-34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cs typeface="Angsana New" pitchFamily="18" charset="-34"/>
              </a:rPr>
              <a:t> Excessive </a:t>
            </a:r>
            <a:r>
              <a:rPr lang="en-GB" sz="2800" dirty="0">
                <a:cs typeface="Angsana New" pitchFamily="18" charset="-34"/>
              </a:rPr>
              <a:t>sleeping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cs typeface="Angsana New" pitchFamily="18" charset="-34"/>
              </a:rPr>
              <a:t> Inability </a:t>
            </a:r>
            <a:r>
              <a:rPr lang="en-GB" sz="2800" dirty="0">
                <a:cs typeface="Angsana New" pitchFamily="18" charset="-34"/>
              </a:rPr>
              <a:t>to </a:t>
            </a:r>
            <a:r>
              <a:rPr lang="en-GB" sz="2800" dirty="0" smtClean="0">
                <a:cs typeface="Angsana New" pitchFamily="18" charset="-34"/>
              </a:rPr>
              <a:t>concentrate</a:t>
            </a:r>
            <a:endParaRPr lang="en-GB" sz="2800" dirty="0">
              <a:cs typeface="Angsana New" pitchFamily="18" charset="-34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561934" y="5257800"/>
            <a:ext cx="1582066" cy="1610014"/>
            <a:chOff x="5622646" y="4471009"/>
            <a:chExt cx="1582066" cy="1610014"/>
          </a:xfrm>
        </p:grpSpPr>
        <p:sp>
          <p:nvSpPr>
            <p:cNvPr id="18" name="Rectangle 17"/>
            <p:cNvSpPr/>
            <p:nvPr/>
          </p:nvSpPr>
          <p:spPr>
            <a:xfrm>
              <a:off x="5622646" y="5275860"/>
              <a:ext cx="791033" cy="804851"/>
            </a:xfrm>
            <a:prstGeom prst="rect">
              <a:avLst/>
            </a:prstGeom>
            <a:solidFill>
              <a:srgbClr val="632B8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413679" y="5276172"/>
              <a:ext cx="791033" cy="804851"/>
            </a:xfrm>
            <a:prstGeom prst="rect">
              <a:avLst/>
            </a:prstGeom>
            <a:solidFill>
              <a:srgbClr val="632B8D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0598" y="5349875"/>
              <a:ext cx="1554114" cy="706136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6413679" y="4471009"/>
              <a:ext cx="791033" cy="804851"/>
            </a:xfrm>
            <a:prstGeom prst="rect">
              <a:avLst/>
            </a:prstGeom>
            <a:solidFill>
              <a:srgbClr val="632B8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15516" y="5049017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ja-JP" sz="2800" dirty="0" smtClean="0"/>
              <a:t>Just because you feel you may have these symptoms, it doesn’t necessarily mean you have a mental illness. </a:t>
            </a:r>
          </a:p>
          <a:p>
            <a:r>
              <a:rPr lang="en-GB" altLang="ja-JP" sz="2800" dirty="0" smtClean="0"/>
              <a:t>But it doesn’t hurt to make sure.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3353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1027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561934" y="5257800"/>
            <a:ext cx="1582066" cy="1610014"/>
            <a:chOff x="5622646" y="4471009"/>
            <a:chExt cx="1582066" cy="1610014"/>
          </a:xfrm>
        </p:grpSpPr>
        <p:sp>
          <p:nvSpPr>
            <p:cNvPr id="19" name="Rectangle 18"/>
            <p:cNvSpPr/>
            <p:nvPr/>
          </p:nvSpPr>
          <p:spPr>
            <a:xfrm>
              <a:off x="5622646" y="5275860"/>
              <a:ext cx="791033" cy="804851"/>
            </a:xfrm>
            <a:prstGeom prst="rect">
              <a:avLst/>
            </a:prstGeom>
            <a:solidFill>
              <a:srgbClr val="632B8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413679" y="5276172"/>
              <a:ext cx="791033" cy="804851"/>
            </a:xfrm>
            <a:prstGeom prst="rect">
              <a:avLst/>
            </a:prstGeom>
            <a:solidFill>
              <a:srgbClr val="632B8D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0598" y="5349875"/>
              <a:ext cx="1554114" cy="706136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6413679" y="4471009"/>
              <a:ext cx="791033" cy="804851"/>
            </a:xfrm>
            <a:prstGeom prst="rect">
              <a:avLst/>
            </a:prstGeom>
            <a:solidFill>
              <a:srgbClr val="632B8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746649" y="1484784"/>
            <a:ext cx="37857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cs typeface="Angsana New" pitchFamily="18" charset="-34"/>
              </a:rPr>
              <a:t>Bipolar</a:t>
            </a:r>
            <a:endParaRPr lang="en-GB" sz="3200" dirty="0">
              <a:cs typeface="Angsana New" pitchFamily="18" charset="-34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cs typeface="Angsana New" pitchFamily="18" charset="-34"/>
              </a:rPr>
              <a:t> </a:t>
            </a:r>
            <a:r>
              <a:rPr lang="en-GB" sz="2000" dirty="0" smtClean="0">
                <a:cs typeface="Angsana New" pitchFamily="18" charset="-34"/>
              </a:rPr>
              <a:t>Depression </a:t>
            </a:r>
            <a:r>
              <a:rPr lang="en-GB" sz="2000" dirty="0">
                <a:cs typeface="Angsana New" pitchFamily="18" charset="-34"/>
              </a:rPr>
              <a:t>symptoms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cs typeface="Angsana New" pitchFamily="18" charset="-34"/>
              </a:rPr>
              <a:t> Hyperactivity with   elevated </a:t>
            </a:r>
            <a:r>
              <a:rPr lang="en-GB" sz="2000" dirty="0">
                <a:cs typeface="Angsana New" pitchFamily="18" charset="-34"/>
              </a:rPr>
              <a:t>moods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cs typeface="Angsana New" pitchFamily="18" charset="-34"/>
              </a:rPr>
              <a:t> Irritability</a:t>
            </a:r>
            <a:endParaRPr lang="en-GB" sz="2000" dirty="0">
              <a:cs typeface="Angsana New" pitchFamily="18" charset="-34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cs typeface="Angsana New" pitchFamily="18" charset="-34"/>
              </a:rPr>
              <a:t> Reckless </a:t>
            </a:r>
            <a:r>
              <a:rPr lang="en-GB" sz="2000" dirty="0">
                <a:cs typeface="Angsana New" pitchFamily="18" charset="-34"/>
              </a:rPr>
              <a:t>behaviour 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cs typeface="Angsana New" pitchFamily="18" charset="-34"/>
              </a:rPr>
              <a:t> Insomnia</a:t>
            </a:r>
            <a:endParaRPr lang="en-GB" sz="2000" dirty="0">
              <a:cs typeface="Angsana New" pitchFamily="18" charset="-34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cs typeface="Angsana New" pitchFamily="18" charset="-34"/>
              </a:rPr>
              <a:t> Lack </a:t>
            </a:r>
            <a:r>
              <a:rPr lang="en-GB" sz="2000" dirty="0">
                <a:cs typeface="Angsana New" pitchFamily="18" charset="-34"/>
              </a:rPr>
              <a:t>of </a:t>
            </a:r>
            <a:r>
              <a:rPr lang="en-GB" sz="2000" dirty="0" smtClean="0">
                <a:cs typeface="Angsana New" pitchFamily="18" charset="-34"/>
              </a:rPr>
              <a:t>focus</a:t>
            </a:r>
            <a:endParaRPr lang="en-GB" sz="2000" dirty="0">
              <a:cs typeface="Angsana New" pitchFamily="18" charset="-34"/>
            </a:endParaRP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 of Symptoms</a:t>
            </a:r>
            <a:endParaRPr lang="en-GB" dirty="0"/>
          </a:p>
        </p:txBody>
      </p:sp>
      <p:sp>
        <p:nvSpPr>
          <p:cNvPr id="30" name="Content Placeholder 29"/>
          <p:cNvSpPr>
            <a:spLocks noGrp="1"/>
          </p:cNvSpPr>
          <p:nvPr>
            <p:ph sz="half" idx="2"/>
          </p:nvPr>
        </p:nvSpPr>
        <p:spPr>
          <a:xfrm>
            <a:off x="740349" y="1569672"/>
            <a:ext cx="4011955" cy="490840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altLang="ja-JP" sz="3500" b="1" dirty="0"/>
              <a:t>Schizophrenia</a:t>
            </a:r>
            <a:endParaRPr lang="en-GB" sz="3300" b="1" dirty="0" smtClean="0"/>
          </a:p>
          <a:p>
            <a:pPr lvl="1"/>
            <a:r>
              <a:rPr lang="en-GB" dirty="0" smtClean="0"/>
              <a:t>Hallucinations</a:t>
            </a:r>
            <a:endParaRPr lang="en-GB" dirty="0"/>
          </a:p>
          <a:p>
            <a:pPr lvl="1"/>
            <a:r>
              <a:rPr lang="en-GB" dirty="0"/>
              <a:t>Delusions</a:t>
            </a:r>
          </a:p>
          <a:p>
            <a:pPr lvl="1"/>
            <a:r>
              <a:rPr lang="en-GB" dirty="0"/>
              <a:t>Confused thoughts</a:t>
            </a:r>
          </a:p>
          <a:p>
            <a:pPr lvl="1"/>
            <a:r>
              <a:rPr lang="en-GB" dirty="0" smtClean="0"/>
              <a:t>Losing </a:t>
            </a:r>
            <a:r>
              <a:rPr lang="en-GB" dirty="0"/>
              <a:t>interest and motivation in </a:t>
            </a:r>
            <a:r>
              <a:rPr lang="en-GB" dirty="0" smtClean="0"/>
              <a:t>life / activities</a:t>
            </a:r>
            <a:endParaRPr lang="en-GB" dirty="0"/>
          </a:p>
          <a:p>
            <a:pPr lvl="1"/>
            <a:r>
              <a:rPr lang="en-GB" dirty="0"/>
              <a:t>Lack of concentration, not wanting to leave the house, changes in sleeping patterns</a:t>
            </a:r>
          </a:p>
          <a:p>
            <a:pPr lvl="1"/>
            <a:r>
              <a:rPr lang="en-GB" dirty="0" smtClean="0"/>
              <a:t>Less </a:t>
            </a:r>
            <a:r>
              <a:rPr lang="en-GB" dirty="0"/>
              <a:t>likely to </a:t>
            </a:r>
            <a:r>
              <a:rPr lang="en-GB" dirty="0" smtClean="0"/>
              <a:t>start conversations, feeling </a:t>
            </a:r>
            <a:r>
              <a:rPr lang="en-GB" dirty="0"/>
              <a:t>uncomfortable with </a:t>
            </a:r>
            <a:r>
              <a:rPr lang="en-GB" dirty="0" smtClean="0"/>
              <a:t>people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044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Video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64392"/>
            <a:ext cx="7886700" cy="4412571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www.youtube.com/v/okoaXZboZCI?start=0&amp;end=95</a:t>
            </a:r>
            <a:endParaRPr lang="en-GB" dirty="0" smtClean="0"/>
          </a:p>
          <a:p>
            <a:pPr marL="0" indent="0">
              <a:buNone/>
            </a:pPr>
            <a:r>
              <a:rPr lang="en-GB" i="1" dirty="0" smtClean="0"/>
              <a:t>- </a:t>
            </a:r>
            <a:r>
              <a:rPr lang="en-GB" i="1" dirty="0" err="1" smtClean="0"/>
              <a:t>Youtube</a:t>
            </a:r>
            <a:endParaRPr lang="en-GB" i="1" dirty="0"/>
          </a:p>
        </p:txBody>
      </p:sp>
      <p:grpSp>
        <p:nvGrpSpPr>
          <p:cNvPr id="9" name="Group 8"/>
          <p:cNvGrpSpPr/>
          <p:nvPr/>
        </p:nvGrpSpPr>
        <p:grpSpPr>
          <a:xfrm>
            <a:off x="7561934" y="5257800"/>
            <a:ext cx="1582066" cy="1610014"/>
            <a:chOff x="5622646" y="4471009"/>
            <a:chExt cx="1582066" cy="1610014"/>
          </a:xfrm>
        </p:grpSpPr>
        <p:sp>
          <p:nvSpPr>
            <p:cNvPr id="10" name="Rectangle 9"/>
            <p:cNvSpPr/>
            <p:nvPr/>
          </p:nvSpPr>
          <p:spPr>
            <a:xfrm>
              <a:off x="5622646" y="5275860"/>
              <a:ext cx="791033" cy="804851"/>
            </a:xfrm>
            <a:prstGeom prst="rect">
              <a:avLst/>
            </a:prstGeom>
            <a:solidFill>
              <a:srgbClr val="632B8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13679" y="5276172"/>
              <a:ext cx="791033" cy="804851"/>
            </a:xfrm>
            <a:prstGeom prst="rect">
              <a:avLst/>
            </a:prstGeom>
            <a:solidFill>
              <a:srgbClr val="632B8D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0598" y="5349875"/>
              <a:ext cx="1554114" cy="706136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413679" y="4471009"/>
              <a:ext cx="791033" cy="804851"/>
            </a:xfrm>
            <a:prstGeom prst="rect">
              <a:avLst/>
            </a:prstGeom>
            <a:solidFill>
              <a:srgbClr val="632B8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pic>
        <p:nvPicPr>
          <p:cNvPr id="14" name="Picture 13">
            <a:hlinkClick r:id="rId3"/>
          </p:cNvPr>
          <p:cNvPicPr>
            <a:picLocks noChangeAspect="1"/>
          </p:cNvPicPr>
          <p:nvPr/>
        </p:nvPicPr>
        <p:blipFill rotWithShape="1">
          <a:blip r:embed="rId5"/>
          <a:srcRect l="13996" t="22257" r="13780" b="18910"/>
          <a:stretch/>
        </p:blipFill>
        <p:spPr>
          <a:xfrm>
            <a:off x="1526344" y="3233775"/>
            <a:ext cx="6091311" cy="2644431"/>
          </a:xfrm>
          <a:prstGeom prst="rect">
            <a:avLst/>
          </a:prstGeom>
          <a:ln w="38100">
            <a:solidFill>
              <a:srgbClr val="632B8D"/>
            </a:solidFill>
          </a:ln>
        </p:spPr>
      </p:pic>
    </p:spTree>
    <p:extLst>
      <p:ext uri="{BB962C8B-B14F-4D97-AF65-F5344CB8AC3E}">
        <p14:creationId xmlns:p14="http://schemas.microsoft.com/office/powerpoint/2010/main" val="200827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you deal with it?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is no set method for dealing with a mental illness.</a:t>
            </a:r>
          </a:p>
          <a:p>
            <a:r>
              <a:rPr lang="en-GB" dirty="0" smtClean="0"/>
              <a:t>It can help to understand what you have.</a:t>
            </a:r>
          </a:p>
          <a:p>
            <a:r>
              <a:rPr lang="en-GB" dirty="0" smtClean="0"/>
              <a:t>Talk to family and friends – sometimes having a conversation is the best way.</a:t>
            </a:r>
          </a:p>
          <a:p>
            <a:r>
              <a:rPr lang="en-GB" dirty="0" smtClean="0"/>
              <a:t>Hobbies and music can also be calming</a:t>
            </a:r>
          </a:p>
          <a:p>
            <a:r>
              <a:rPr lang="en-GB" dirty="0" smtClean="0"/>
              <a:t>You can always seek help from GPs, school or nurses</a:t>
            </a:r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7561934" y="5257800"/>
            <a:ext cx="1582066" cy="1610014"/>
            <a:chOff x="5622646" y="4471009"/>
            <a:chExt cx="1582066" cy="1610014"/>
          </a:xfrm>
        </p:grpSpPr>
        <p:sp>
          <p:nvSpPr>
            <p:cNvPr id="10" name="Rectangle 9"/>
            <p:cNvSpPr/>
            <p:nvPr/>
          </p:nvSpPr>
          <p:spPr>
            <a:xfrm>
              <a:off x="5622646" y="5275860"/>
              <a:ext cx="791033" cy="804851"/>
            </a:xfrm>
            <a:prstGeom prst="rect">
              <a:avLst/>
            </a:prstGeom>
            <a:solidFill>
              <a:srgbClr val="632B8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13679" y="5276172"/>
              <a:ext cx="791033" cy="804851"/>
            </a:xfrm>
            <a:prstGeom prst="rect">
              <a:avLst/>
            </a:prstGeom>
            <a:solidFill>
              <a:srgbClr val="632B8D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0598" y="5349875"/>
              <a:ext cx="1554114" cy="706136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413679" y="4471009"/>
              <a:ext cx="791033" cy="804851"/>
            </a:xfrm>
            <a:prstGeom prst="rect">
              <a:avLst/>
            </a:prstGeom>
            <a:solidFill>
              <a:srgbClr val="632B8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42" b="13393"/>
          <a:stretch/>
        </p:blipFill>
        <p:spPr>
          <a:xfrm>
            <a:off x="2936805" y="5160348"/>
            <a:ext cx="3520211" cy="1682454"/>
          </a:xfrm>
          <a:prstGeom prst="rect">
            <a:avLst/>
          </a:prstGeom>
          <a:ln w="38100">
            <a:solidFill>
              <a:srgbClr val="632B8D"/>
            </a:solidFill>
          </a:ln>
        </p:spPr>
      </p:pic>
    </p:spTree>
    <p:extLst>
      <p:ext uri="{BB962C8B-B14F-4D97-AF65-F5344CB8AC3E}">
        <p14:creationId xmlns:p14="http://schemas.microsoft.com/office/powerpoint/2010/main" val="61041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Can You Go?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2186"/>
            <a:ext cx="3943350" cy="2021144"/>
          </a:xfrm>
        </p:spPr>
        <p:txBody>
          <a:bodyPr>
            <a:noAutofit/>
          </a:bodyPr>
          <a:lstStyle/>
          <a:p>
            <a:r>
              <a:rPr lang="en-GB" dirty="0"/>
              <a:t>M</a:t>
            </a:r>
            <a:r>
              <a:rPr lang="en-GB" dirty="0" smtClean="0"/>
              <a:t>ind</a:t>
            </a:r>
          </a:p>
          <a:p>
            <a:r>
              <a:rPr lang="en-GB" dirty="0" smtClean="0"/>
              <a:t>B-eat</a:t>
            </a:r>
          </a:p>
          <a:p>
            <a:r>
              <a:rPr lang="en-GB" dirty="0" smtClean="0"/>
              <a:t>Rethink</a:t>
            </a:r>
          </a:p>
          <a:p>
            <a:r>
              <a:rPr lang="en-GB" dirty="0" smtClean="0"/>
              <a:t>Sane</a:t>
            </a:r>
          </a:p>
          <a:p>
            <a:r>
              <a:rPr lang="en-GB" dirty="0" smtClean="0"/>
              <a:t>Anxiety UK</a:t>
            </a:r>
          </a:p>
          <a:p>
            <a:r>
              <a:rPr lang="en-GB" dirty="0" smtClean="0"/>
              <a:t>SAFE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1592185"/>
            <a:ext cx="4295105" cy="202114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Young Minds</a:t>
            </a:r>
            <a:endParaRPr lang="en-GB" dirty="0"/>
          </a:p>
          <a:p>
            <a:r>
              <a:rPr lang="en-GB" dirty="0" smtClean="0"/>
              <a:t>Hearing Voices </a:t>
            </a:r>
            <a:r>
              <a:rPr lang="en-GB" dirty="0"/>
              <a:t>Network</a:t>
            </a:r>
          </a:p>
          <a:p>
            <a:r>
              <a:rPr lang="en-GB" dirty="0"/>
              <a:t>Bipolar UK</a:t>
            </a:r>
          </a:p>
          <a:p>
            <a:r>
              <a:rPr lang="en-GB" dirty="0"/>
              <a:t>Mood Swings</a:t>
            </a:r>
          </a:p>
          <a:p>
            <a:r>
              <a:rPr lang="en-GB" dirty="0"/>
              <a:t>Samaritans</a:t>
            </a:r>
          </a:p>
          <a:p>
            <a:r>
              <a:rPr lang="en-GB" dirty="0" smtClean="0"/>
              <a:t>Teachers and Parents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9227" y="4654103"/>
            <a:ext cx="7678223" cy="120739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/>
              <a:t>There are so many organisations there to help.</a:t>
            </a:r>
          </a:p>
          <a:p>
            <a:pPr marL="0" indent="0">
              <a:buNone/>
            </a:pPr>
            <a:r>
              <a:rPr lang="en-GB" i="1" dirty="0" smtClean="0"/>
              <a:t>For </a:t>
            </a:r>
            <a:r>
              <a:rPr lang="en-GB" i="1" dirty="0"/>
              <a:t>contact information and other organisations who deal with mental health issues then have a look at the </a:t>
            </a:r>
            <a:r>
              <a:rPr lang="en-GB" i="1" dirty="0" smtClean="0"/>
              <a:t>directory – ask your teacher or a senior member of staff for this after the assembly.</a:t>
            </a:r>
            <a:endParaRPr lang="en-GB" i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7561934" y="5257800"/>
            <a:ext cx="1582066" cy="1610014"/>
            <a:chOff x="5622646" y="4471009"/>
            <a:chExt cx="1582066" cy="1610014"/>
          </a:xfrm>
        </p:grpSpPr>
        <p:sp>
          <p:nvSpPr>
            <p:cNvPr id="12" name="Rectangle 11"/>
            <p:cNvSpPr/>
            <p:nvPr/>
          </p:nvSpPr>
          <p:spPr>
            <a:xfrm>
              <a:off x="5622646" y="5275860"/>
              <a:ext cx="791033" cy="804851"/>
            </a:xfrm>
            <a:prstGeom prst="rect">
              <a:avLst/>
            </a:prstGeom>
            <a:solidFill>
              <a:srgbClr val="632B8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413679" y="5276172"/>
              <a:ext cx="791033" cy="804851"/>
            </a:xfrm>
            <a:prstGeom prst="rect">
              <a:avLst/>
            </a:prstGeom>
            <a:solidFill>
              <a:srgbClr val="632B8D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0598" y="5349875"/>
              <a:ext cx="1554114" cy="706136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413679" y="4471009"/>
              <a:ext cx="791033" cy="804851"/>
            </a:xfrm>
            <a:prstGeom prst="rect">
              <a:avLst/>
            </a:prstGeom>
            <a:solidFill>
              <a:srgbClr val="632B8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8155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32B8D">
                <a:lumMod val="100000"/>
              </a:srgbClr>
            </a:gs>
            <a:gs pos="30000">
              <a:schemeClr val="bg1"/>
            </a:gs>
            <a:gs pos="70000">
              <a:schemeClr val="bg1"/>
            </a:gs>
            <a:gs pos="100000">
              <a:srgbClr val="632B8D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8506"/>
            <a:ext cx="7772400" cy="2387600"/>
          </a:xfrm>
        </p:spPr>
        <p:txBody>
          <a:bodyPr/>
          <a:lstStyle/>
          <a:p>
            <a:r>
              <a:rPr lang="en-GB" dirty="0" smtClean="0"/>
              <a:t>Mental Health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28181"/>
            <a:ext cx="6858000" cy="1655762"/>
          </a:xfrm>
        </p:spPr>
        <p:txBody>
          <a:bodyPr/>
          <a:lstStyle/>
          <a:p>
            <a:r>
              <a:rPr lang="en-GB" dirty="0" smtClean="0"/>
              <a:t>Kent Youth County Council</a:t>
            </a:r>
          </a:p>
          <a:p>
            <a:r>
              <a:rPr lang="en-GB" dirty="0" smtClean="0">
                <a:hlinkClick r:id="rId3"/>
              </a:rPr>
              <a:t>www.kent.gov.uk/kycc</a:t>
            </a:r>
            <a:endParaRPr lang="en-GB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7561934" y="5247986"/>
            <a:ext cx="1582066" cy="1610014"/>
            <a:chOff x="5622646" y="4471009"/>
            <a:chExt cx="1582066" cy="1610014"/>
          </a:xfrm>
        </p:grpSpPr>
        <p:sp>
          <p:nvSpPr>
            <p:cNvPr id="5" name="Rectangle 4"/>
            <p:cNvSpPr/>
            <p:nvPr/>
          </p:nvSpPr>
          <p:spPr>
            <a:xfrm>
              <a:off x="5622646" y="5275860"/>
              <a:ext cx="791033" cy="804851"/>
            </a:xfrm>
            <a:prstGeom prst="rect">
              <a:avLst/>
            </a:prstGeom>
            <a:solidFill>
              <a:srgbClr val="632B8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413679" y="5276172"/>
              <a:ext cx="791033" cy="804851"/>
            </a:xfrm>
            <a:prstGeom prst="rect">
              <a:avLst/>
            </a:prstGeom>
            <a:solidFill>
              <a:srgbClr val="632B8D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0598" y="5349875"/>
              <a:ext cx="1554114" cy="70613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413679" y="4471009"/>
              <a:ext cx="791033" cy="804851"/>
            </a:xfrm>
            <a:prstGeom prst="rect">
              <a:avLst/>
            </a:prstGeom>
            <a:solidFill>
              <a:srgbClr val="632B8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3899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Has a Mental Illness?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7561934" y="5257800"/>
            <a:ext cx="1582066" cy="1610014"/>
            <a:chOff x="5622646" y="4471009"/>
            <a:chExt cx="1582066" cy="1610014"/>
          </a:xfrm>
        </p:grpSpPr>
        <p:sp>
          <p:nvSpPr>
            <p:cNvPr id="10" name="Rectangle 9"/>
            <p:cNvSpPr/>
            <p:nvPr/>
          </p:nvSpPr>
          <p:spPr>
            <a:xfrm>
              <a:off x="5622646" y="5275860"/>
              <a:ext cx="791033" cy="804851"/>
            </a:xfrm>
            <a:prstGeom prst="rect">
              <a:avLst/>
            </a:prstGeom>
            <a:solidFill>
              <a:srgbClr val="632B8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13679" y="5276172"/>
              <a:ext cx="791033" cy="804851"/>
            </a:xfrm>
            <a:prstGeom prst="rect">
              <a:avLst/>
            </a:prstGeom>
            <a:solidFill>
              <a:srgbClr val="632B8D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0598" y="5349875"/>
              <a:ext cx="1554114" cy="706136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413679" y="4471009"/>
              <a:ext cx="791033" cy="804851"/>
            </a:xfrm>
            <a:prstGeom prst="rect">
              <a:avLst/>
            </a:prstGeom>
            <a:solidFill>
              <a:srgbClr val="632B8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239151" y="4851731"/>
            <a:ext cx="8458576" cy="1022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Here are 5 young people.</a:t>
            </a:r>
          </a:p>
          <a:p>
            <a:pPr marL="0" indent="0">
              <a:buNone/>
            </a:pPr>
            <a:r>
              <a:rPr lang="en-GB" dirty="0" smtClean="0"/>
              <a:t>Can you tell who is suffering from a mental illness?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557" y="1069966"/>
            <a:ext cx="2096086" cy="37080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71" y="1535428"/>
            <a:ext cx="1832971" cy="324260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42" y="1535428"/>
            <a:ext cx="1832971" cy="324260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913" y="1461729"/>
            <a:ext cx="1874632" cy="33163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884" y="1535430"/>
            <a:ext cx="1832971" cy="3242603"/>
          </a:xfrm>
          <a:prstGeom prst="rect">
            <a:avLst/>
          </a:prstGeom>
        </p:spPr>
      </p:pic>
      <p:sp>
        <p:nvSpPr>
          <p:cNvPr id="22" name="Content Placeholder 14"/>
          <p:cNvSpPr txBox="1">
            <a:spLocks/>
          </p:cNvSpPr>
          <p:nvPr/>
        </p:nvSpPr>
        <p:spPr>
          <a:xfrm>
            <a:off x="239151" y="5874633"/>
            <a:ext cx="7322783" cy="8874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/>
              <a:t>No, you can’t! Mental Illnesses are usually invisible, but have huge effects on people’s lives.</a:t>
            </a:r>
          </a:p>
        </p:txBody>
      </p:sp>
    </p:spTree>
    <p:extLst>
      <p:ext uri="{BB962C8B-B14F-4D97-AF65-F5344CB8AC3E}">
        <p14:creationId xmlns:p14="http://schemas.microsoft.com/office/powerpoint/2010/main" val="224721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705708"/>
            <a:ext cx="7886701" cy="4430646"/>
          </a:xfrm>
        </p:spPr>
        <p:txBody>
          <a:bodyPr>
            <a:noAutofit/>
          </a:bodyPr>
          <a:lstStyle/>
          <a:p>
            <a:r>
              <a:rPr lang="en-GB" dirty="0" smtClean="0"/>
              <a:t>A </a:t>
            </a:r>
            <a:r>
              <a:rPr lang="en-GB" dirty="0"/>
              <a:t>person’s condition with regard to their psychological and emotional well </a:t>
            </a:r>
            <a:r>
              <a:rPr lang="en-GB" dirty="0" smtClean="0"/>
              <a:t>being.</a:t>
            </a:r>
            <a:endParaRPr lang="en-GB" dirty="0"/>
          </a:p>
          <a:p>
            <a:r>
              <a:rPr lang="en-GB" dirty="0" smtClean="0"/>
              <a:t>¼ </a:t>
            </a:r>
            <a:r>
              <a:rPr lang="en-GB" dirty="0"/>
              <a:t>of the population experience some kind of mental health </a:t>
            </a:r>
            <a:r>
              <a:rPr lang="en-GB" dirty="0" smtClean="0"/>
              <a:t>problem.</a:t>
            </a:r>
            <a:endParaRPr lang="en-GB" dirty="0"/>
          </a:p>
          <a:p>
            <a:r>
              <a:rPr lang="en-GB" dirty="0" smtClean="0"/>
              <a:t>Anxiety </a:t>
            </a:r>
            <a:r>
              <a:rPr lang="en-GB" dirty="0"/>
              <a:t>and depression are the most common problems with around 1 in 10 people affected at any one </a:t>
            </a:r>
            <a:r>
              <a:rPr lang="en-GB" dirty="0" smtClean="0"/>
              <a:t>time.</a:t>
            </a:r>
          </a:p>
          <a:p>
            <a:r>
              <a:rPr lang="en-GB" dirty="0" smtClean="0"/>
              <a:t>Mental health issues can </a:t>
            </a:r>
            <a:r>
              <a:rPr lang="en-GB" dirty="0"/>
              <a:t>be severe and long-lasting and have a big impact on people’s ability to get on with life.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561934" y="5257800"/>
            <a:ext cx="1582066" cy="1610014"/>
            <a:chOff x="5622646" y="4471009"/>
            <a:chExt cx="1582066" cy="1610014"/>
          </a:xfrm>
        </p:grpSpPr>
        <p:sp>
          <p:nvSpPr>
            <p:cNvPr id="10" name="Rectangle 9"/>
            <p:cNvSpPr/>
            <p:nvPr/>
          </p:nvSpPr>
          <p:spPr>
            <a:xfrm>
              <a:off x="5622646" y="5275860"/>
              <a:ext cx="791033" cy="804851"/>
            </a:xfrm>
            <a:prstGeom prst="rect">
              <a:avLst/>
            </a:prstGeom>
            <a:solidFill>
              <a:srgbClr val="632B8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13679" y="5276172"/>
              <a:ext cx="791033" cy="804851"/>
            </a:xfrm>
            <a:prstGeom prst="rect">
              <a:avLst/>
            </a:prstGeom>
            <a:solidFill>
              <a:srgbClr val="632B8D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0598" y="5349875"/>
              <a:ext cx="1554114" cy="706136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413679" y="4471009"/>
              <a:ext cx="791033" cy="804851"/>
            </a:xfrm>
            <a:prstGeom prst="rect">
              <a:avLst/>
            </a:prstGeom>
            <a:solidFill>
              <a:srgbClr val="632B8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 smtClean="0"/>
              <a:t>What is Mental Health?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672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705708"/>
            <a:ext cx="7886701" cy="4430646"/>
          </a:xfrm>
        </p:spPr>
        <p:txBody>
          <a:bodyPr>
            <a:noAutofit/>
          </a:bodyPr>
          <a:lstStyle/>
          <a:p>
            <a:r>
              <a:rPr lang="en-GB" dirty="0" smtClean="0"/>
              <a:t>There is </a:t>
            </a:r>
            <a:r>
              <a:rPr lang="en-GB" dirty="0"/>
              <a:t>a stigma attached to mental health </a:t>
            </a:r>
            <a:r>
              <a:rPr lang="en-GB" dirty="0" smtClean="0"/>
              <a:t>problems.</a:t>
            </a:r>
          </a:p>
          <a:p>
            <a:r>
              <a:rPr lang="en-GB" dirty="0" smtClean="0"/>
              <a:t>People </a:t>
            </a:r>
            <a:r>
              <a:rPr lang="en-GB" dirty="0"/>
              <a:t>feel uncomfortable about </a:t>
            </a:r>
            <a:r>
              <a:rPr lang="en-GB" dirty="0" smtClean="0"/>
              <a:t>these issues and don’t want to </a:t>
            </a:r>
            <a:r>
              <a:rPr lang="en-GB" dirty="0"/>
              <a:t>talk about them </a:t>
            </a:r>
            <a:r>
              <a:rPr lang="en-GB" dirty="0" smtClean="0"/>
              <a:t>much.</a:t>
            </a:r>
          </a:p>
          <a:p>
            <a:r>
              <a:rPr lang="en-GB" dirty="0" smtClean="0"/>
              <a:t>Many </a:t>
            </a:r>
            <a:r>
              <a:rPr lang="en-GB" dirty="0"/>
              <a:t>people don’t even feel comfortable talking about their </a:t>
            </a:r>
            <a:r>
              <a:rPr lang="en-GB" dirty="0" smtClean="0"/>
              <a:t>own feelings.</a:t>
            </a:r>
          </a:p>
          <a:p>
            <a:r>
              <a:rPr lang="en-GB" dirty="0" smtClean="0"/>
              <a:t>It’s </a:t>
            </a:r>
            <a:r>
              <a:rPr lang="en-GB" dirty="0"/>
              <a:t>healthy to know and say how you’re feeling.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561934" y="5257800"/>
            <a:ext cx="1582066" cy="1610014"/>
            <a:chOff x="5622646" y="4471009"/>
            <a:chExt cx="1582066" cy="1610014"/>
          </a:xfrm>
        </p:grpSpPr>
        <p:sp>
          <p:nvSpPr>
            <p:cNvPr id="10" name="Rectangle 9"/>
            <p:cNvSpPr/>
            <p:nvPr/>
          </p:nvSpPr>
          <p:spPr>
            <a:xfrm>
              <a:off x="5622646" y="5275860"/>
              <a:ext cx="791033" cy="804851"/>
            </a:xfrm>
            <a:prstGeom prst="rect">
              <a:avLst/>
            </a:prstGeom>
            <a:solidFill>
              <a:srgbClr val="632B8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13679" y="5276172"/>
              <a:ext cx="791033" cy="804851"/>
            </a:xfrm>
            <a:prstGeom prst="rect">
              <a:avLst/>
            </a:prstGeom>
            <a:solidFill>
              <a:srgbClr val="632B8D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0598" y="5349875"/>
              <a:ext cx="1554114" cy="706136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413679" y="4471009"/>
              <a:ext cx="791033" cy="804851"/>
            </a:xfrm>
            <a:prstGeom prst="rect">
              <a:avLst/>
            </a:prstGeom>
            <a:solidFill>
              <a:srgbClr val="632B8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 smtClean="0"/>
              <a:t>Society’s View of Mental Health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835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185" y="1729236"/>
            <a:ext cx="8739553" cy="1745484"/>
          </a:xfrm>
        </p:spPr>
        <p:txBody>
          <a:bodyPr>
            <a:noAutofit/>
          </a:bodyPr>
          <a:lstStyle/>
          <a:p>
            <a:r>
              <a:rPr lang="en-GB" b="1" dirty="0" smtClean="0"/>
              <a:t>Anxiety </a:t>
            </a:r>
            <a:r>
              <a:rPr lang="en-GB" b="1" dirty="0"/>
              <a:t>and Panic </a:t>
            </a:r>
            <a:r>
              <a:rPr lang="en-GB" b="1" dirty="0" smtClean="0"/>
              <a:t>Attacks </a:t>
            </a:r>
          </a:p>
          <a:p>
            <a:pPr lvl="1"/>
            <a:r>
              <a:rPr lang="en-GB" dirty="0" smtClean="0"/>
              <a:t>Creates unease</a:t>
            </a:r>
            <a:r>
              <a:rPr lang="en-GB" dirty="0"/>
              <a:t>, worry and </a:t>
            </a:r>
            <a:r>
              <a:rPr lang="en-GB" dirty="0" smtClean="0"/>
              <a:t>fear</a:t>
            </a:r>
          </a:p>
          <a:p>
            <a:pPr lvl="1"/>
            <a:r>
              <a:rPr lang="en-GB" dirty="0" smtClean="0"/>
              <a:t>Sitting </a:t>
            </a:r>
            <a:r>
              <a:rPr lang="en-GB" dirty="0"/>
              <a:t>an exam, getting stressed or moving </a:t>
            </a:r>
            <a:r>
              <a:rPr lang="en-GB" dirty="0" smtClean="0"/>
              <a:t>can create anxiety</a:t>
            </a:r>
          </a:p>
          <a:p>
            <a:pPr lvl="1"/>
            <a:r>
              <a:rPr lang="en-GB" dirty="0" smtClean="0"/>
              <a:t>Princess Diana and Johnny Depp suffered from panic attacks</a:t>
            </a:r>
            <a:endParaRPr lang="en-GB" dirty="0"/>
          </a:p>
          <a:p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7561934" y="5257800"/>
            <a:ext cx="1582066" cy="1610014"/>
            <a:chOff x="5622646" y="4471009"/>
            <a:chExt cx="1582066" cy="1610014"/>
          </a:xfrm>
        </p:grpSpPr>
        <p:sp>
          <p:nvSpPr>
            <p:cNvPr id="10" name="Rectangle 9"/>
            <p:cNvSpPr/>
            <p:nvPr/>
          </p:nvSpPr>
          <p:spPr>
            <a:xfrm>
              <a:off x="5622646" y="5275860"/>
              <a:ext cx="791033" cy="804851"/>
            </a:xfrm>
            <a:prstGeom prst="rect">
              <a:avLst/>
            </a:prstGeom>
            <a:solidFill>
              <a:srgbClr val="632B8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13679" y="5276172"/>
              <a:ext cx="791033" cy="804851"/>
            </a:xfrm>
            <a:prstGeom prst="rect">
              <a:avLst/>
            </a:prstGeom>
            <a:solidFill>
              <a:srgbClr val="632B8D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0598" y="5349875"/>
              <a:ext cx="1554114" cy="706136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413679" y="4471009"/>
              <a:ext cx="791033" cy="804851"/>
            </a:xfrm>
            <a:prstGeom prst="rect">
              <a:avLst/>
            </a:prstGeom>
            <a:solidFill>
              <a:srgbClr val="632B8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 smtClean="0"/>
              <a:t>Examples of Mental Health Issues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53218" y="3657600"/>
            <a:ext cx="872197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smtClean="0"/>
              <a:t>Eating Disorders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1.6 million people in the UK are affected by an eating disorder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Includes anorexia, nervosa and bulimia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Eating disorders are 7 to 10 times more common in women than men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Lindsay Lohan and Lady Gaga suffered from eating issues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449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185" y="1729236"/>
            <a:ext cx="8739553" cy="2040906"/>
          </a:xfrm>
        </p:spPr>
        <p:txBody>
          <a:bodyPr>
            <a:noAutofit/>
          </a:bodyPr>
          <a:lstStyle/>
          <a:p>
            <a:r>
              <a:rPr lang="en-GB" b="1" dirty="0" smtClean="0"/>
              <a:t>Body </a:t>
            </a:r>
            <a:r>
              <a:rPr lang="en-GB" b="1" dirty="0"/>
              <a:t>Dysmorphic Disorder </a:t>
            </a:r>
            <a:endParaRPr lang="en-GB" b="1" dirty="0" smtClean="0"/>
          </a:p>
          <a:p>
            <a:pPr lvl="1"/>
            <a:r>
              <a:rPr lang="en-GB" dirty="0"/>
              <a:t>F</a:t>
            </a:r>
            <a:r>
              <a:rPr lang="en-GB" dirty="0" smtClean="0"/>
              <a:t>eeling </a:t>
            </a:r>
            <a:r>
              <a:rPr lang="en-GB" dirty="0"/>
              <a:t>of shame, guilt and </a:t>
            </a:r>
            <a:r>
              <a:rPr lang="en-GB" dirty="0" smtClean="0"/>
              <a:t>laziness or self harm</a:t>
            </a:r>
          </a:p>
          <a:p>
            <a:pPr lvl="1"/>
            <a:r>
              <a:rPr lang="en-GB" dirty="0" smtClean="0"/>
              <a:t>Where a </a:t>
            </a:r>
            <a:r>
              <a:rPr lang="en-GB" dirty="0"/>
              <a:t>person becomes obsessed </a:t>
            </a:r>
            <a:r>
              <a:rPr lang="en-GB" dirty="0" smtClean="0"/>
              <a:t>with imaginary ‘defects’ </a:t>
            </a:r>
            <a:r>
              <a:rPr lang="en-GB" dirty="0"/>
              <a:t>in </a:t>
            </a:r>
            <a:r>
              <a:rPr lang="en-GB" dirty="0" smtClean="0"/>
              <a:t>their appearance</a:t>
            </a:r>
          </a:p>
          <a:p>
            <a:pPr lvl="1"/>
            <a:r>
              <a:rPr lang="en-GB" dirty="0" smtClean="0"/>
              <a:t>Lily Allen suffered from Body Dysmorphic Disorder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7561934" y="5257800"/>
            <a:ext cx="1582066" cy="1610014"/>
            <a:chOff x="5622646" y="4471009"/>
            <a:chExt cx="1582066" cy="1610014"/>
          </a:xfrm>
        </p:grpSpPr>
        <p:sp>
          <p:nvSpPr>
            <p:cNvPr id="10" name="Rectangle 9"/>
            <p:cNvSpPr/>
            <p:nvPr/>
          </p:nvSpPr>
          <p:spPr>
            <a:xfrm>
              <a:off x="5622646" y="5275860"/>
              <a:ext cx="791033" cy="804851"/>
            </a:xfrm>
            <a:prstGeom prst="rect">
              <a:avLst/>
            </a:prstGeom>
            <a:solidFill>
              <a:srgbClr val="632B8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13679" y="5276172"/>
              <a:ext cx="791033" cy="804851"/>
            </a:xfrm>
            <a:prstGeom prst="rect">
              <a:avLst/>
            </a:prstGeom>
            <a:solidFill>
              <a:srgbClr val="632B8D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0598" y="5349875"/>
              <a:ext cx="1554114" cy="706136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413679" y="4471009"/>
              <a:ext cx="791033" cy="804851"/>
            </a:xfrm>
            <a:prstGeom prst="rect">
              <a:avLst/>
            </a:prstGeom>
            <a:solidFill>
              <a:srgbClr val="632B8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 smtClean="0"/>
              <a:t>Examples of Mental Health Issues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25083" y="3868615"/>
            <a:ext cx="877824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Depression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Making everything in life harder than it needs to be making you feel emotionally and physically drained and at it’s most severe times, it can make you feel suicidal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Clinical depression is more than simply feeling unhappy           or fed up for a few days and lasts much longer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Winston Churchill suffered from Depression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68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 of Mental Health Issues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Obsessive Compulsive Disorder (OCD)</a:t>
            </a:r>
          </a:p>
          <a:p>
            <a:pPr lvl="1"/>
            <a:r>
              <a:rPr lang="en-GB" dirty="0" smtClean="0"/>
              <a:t>Creates compulsions or </a:t>
            </a:r>
            <a:r>
              <a:rPr lang="en-GB" dirty="0"/>
              <a:t>repetitive activities that mentally you feel you have to </a:t>
            </a:r>
            <a:r>
              <a:rPr lang="en-GB" dirty="0" smtClean="0"/>
              <a:t>do</a:t>
            </a:r>
          </a:p>
          <a:p>
            <a:pPr lvl="1"/>
            <a:r>
              <a:rPr lang="en-GB" dirty="0" smtClean="0"/>
              <a:t>Creates obsessions and unwelcomed </a:t>
            </a:r>
            <a:r>
              <a:rPr lang="en-GB" dirty="0"/>
              <a:t>thoughts, images, urges or doubts that repeatedly appear in your </a:t>
            </a:r>
            <a:r>
              <a:rPr lang="en-GB" dirty="0" smtClean="0"/>
              <a:t>mind</a:t>
            </a:r>
          </a:p>
          <a:p>
            <a:pPr lvl="1"/>
            <a:r>
              <a:rPr lang="en-GB" dirty="0" smtClean="0"/>
              <a:t>Charles Darwin and David Beckham suffered from OCD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7561934" y="5257800"/>
            <a:ext cx="1582066" cy="1610014"/>
            <a:chOff x="5622646" y="4471009"/>
            <a:chExt cx="1582066" cy="1610014"/>
          </a:xfrm>
        </p:grpSpPr>
        <p:sp>
          <p:nvSpPr>
            <p:cNvPr id="5" name="Rectangle 4"/>
            <p:cNvSpPr/>
            <p:nvPr/>
          </p:nvSpPr>
          <p:spPr>
            <a:xfrm>
              <a:off x="5622646" y="5275860"/>
              <a:ext cx="791033" cy="804851"/>
            </a:xfrm>
            <a:prstGeom prst="rect">
              <a:avLst/>
            </a:prstGeom>
            <a:solidFill>
              <a:srgbClr val="632B8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413679" y="5276172"/>
              <a:ext cx="791033" cy="804851"/>
            </a:xfrm>
            <a:prstGeom prst="rect">
              <a:avLst/>
            </a:prstGeom>
            <a:solidFill>
              <a:srgbClr val="632B8D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0598" y="5349875"/>
              <a:ext cx="1554114" cy="706136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413679" y="4471009"/>
              <a:ext cx="791033" cy="804851"/>
            </a:xfrm>
            <a:prstGeom prst="rect">
              <a:avLst/>
            </a:prstGeom>
            <a:solidFill>
              <a:srgbClr val="632B8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250" y1="84278" x2="38252" y2="6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6551"/>
            <a:ext cx="3284113" cy="342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3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037" y="4303777"/>
            <a:ext cx="3595083" cy="25390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Causes of mental health 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9841" y="1269207"/>
            <a:ext cx="3868340" cy="82391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Physical (Biological)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9841" y="2099537"/>
            <a:ext cx="3868340" cy="3684588"/>
          </a:xfrm>
        </p:spPr>
        <p:txBody>
          <a:bodyPr>
            <a:noAutofit/>
          </a:bodyPr>
          <a:lstStyle/>
          <a:p>
            <a:r>
              <a:rPr lang="en-GB" sz="2600" dirty="0" smtClean="0"/>
              <a:t>Genetic make-up can contribute to the risk of developing a mental illness</a:t>
            </a:r>
          </a:p>
          <a:p>
            <a:r>
              <a:rPr lang="en-GB" sz="2600" dirty="0" smtClean="0"/>
              <a:t>Traumas to brain can sometimes lead to personality changes &amp; can trigger symptoms  </a:t>
            </a:r>
          </a:p>
          <a:p>
            <a:r>
              <a:rPr lang="en-GB" sz="2600" dirty="0" smtClean="0"/>
              <a:t>Deficiencies of certain vitamins and minerals and diets can play a role.</a:t>
            </a:r>
            <a:endParaRPr lang="en-GB" sz="2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9051"/>
            <a:ext cx="4218636" cy="823912"/>
          </a:xfrm>
        </p:spPr>
        <p:txBody>
          <a:bodyPr>
            <a:noAutofit/>
          </a:bodyPr>
          <a:lstStyle/>
          <a:p>
            <a:r>
              <a:rPr lang="en-GB" sz="2800" dirty="0" smtClean="0"/>
              <a:t>Social and Environmental </a:t>
            </a:r>
            <a:endParaRPr lang="en-GB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99537"/>
            <a:ext cx="3887391" cy="3684588"/>
          </a:xfrm>
        </p:spPr>
        <p:txBody>
          <a:bodyPr/>
          <a:lstStyle/>
          <a:p>
            <a:r>
              <a:rPr lang="en-GB" sz="2600" dirty="0" smtClean="0"/>
              <a:t>Factors around us </a:t>
            </a:r>
          </a:p>
          <a:p>
            <a:r>
              <a:rPr lang="en-GB" sz="2600" dirty="0" smtClean="0"/>
              <a:t>Where we live </a:t>
            </a:r>
          </a:p>
          <a:p>
            <a:r>
              <a:rPr lang="en-GB" sz="2600" dirty="0" smtClean="0"/>
              <a:t>Living conditions </a:t>
            </a:r>
          </a:p>
          <a:p>
            <a:r>
              <a:rPr lang="en-GB" sz="2600" dirty="0" smtClean="0"/>
              <a:t>School &amp; work stress</a:t>
            </a:r>
          </a:p>
          <a:p>
            <a:r>
              <a:rPr lang="en-GB" sz="2600" dirty="0" smtClean="0"/>
              <a:t>Bullying </a:t>
            </a:r>
          </a:p>
          <a:p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7561934" y="5257800"/>
            <a:ext cx="1582066" cy="1610014"/>
            <a:chOff x="5622646" y="4471009"/>
            <a:chExt cx="1582066" cy="1610014"/>
          </a:xfrm>
        </p:grpSpPr>
        <p:sp>
          <p:nvSpPr>
            <p:cNvPr id="13" name="Rectangle 12"/>
            <p:cNvSpPr/>
            <p:nvPr/>
          </p:nvSpPr>
          <p:spPr>
            <a:xfrm>
              <a:off x="5622646" y="5275860"/>
              <a:ext cx="791033" cy="804851"/>
            </a:xfrm>
            <a:prstGeom prst="rect">
              <a:avLst/>
            </a:prstGeom>
            <a:solidFill>
              <a:srgbClr val="632B8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13679" y="5276172"/>
              <a:ext cx="791033" cy="804851"/>
            </a:xfrm>
            <a:prstGeom prst="rect">
              <a:avLst/>
            </a:prstGeom>
            <a:solidFill>
              <a:srgbClr val="632B8D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0598" y="5349875"/>
              <a:ext cx="1554114" cy="706136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413679" y="4471009"/>
              <a:ext cx="791033" cy="804851"/>
            </a:xfrm>
            <a:prstGeom prst="rect">
              <a:avLst/>
            </a:prstGeom>
            <a:solidFill>
              <a:srgbClr val="632B8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0084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  <p:bldP spid="5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Causes of mental health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9842" y="1269040"/>
            <a:ext cx="3868340" cy="82391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Psychological </a:t>
            </a:r>
            <a:endParaRPr lang="en-GB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9842" y="2092952"/>
            <a:ext cx="3868340" cy="3684588"/>
          </a:xfrm>
        </p:spPr>
        <p:txBody>
          <a:bodyPr>
            <a:noAutofit/>
          </a:bodyPr>
          <a:lstStyle/>
          <a:p>
            <a:r>
              <a:rPr lang="en-GB" dirty="0" smtClean="0"/>
              <a:t>Your psychological state </a:t>
            </a:r>
          </a:p>
          <a:p>
            <a:r>
              <a:rPr lang="en-GB" dirty="0" smtClean="0"/>
              <a:t>Coping with past and current traumatic experiences </a:t>
            </a:r>
          </a:p>
          <a:p>
            <a:r>
              <a:rPr lang="en-GB" dirty="0" smtClean="0"/>
              <a:t>Abuse, death and parents</a:t>
            </a:r>
          </a:p>
          <a:p>
            <a:r>
              <a:rPr lang="en-GB" dirty="0" smtClean="0"/>
              <a:t>Mental &amp; emotional state has an influence on mental health 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29150" y="1269040"/>
            <a:ext cx="3887391" cy="82391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Family history  </a:t>
            </a:r>
            <a:endParaRPr lang="en-GB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29150" y="2092952"/>
            <a:ext cx="3887391" cy="3684588"/>
          </a:xfrm>
        </p:spPr>
        <p:txBody>
          <a:bodyPr>
            <a:normAutofit/>
          </a:bodyPr>
          <a:lstStyle/>
          <a:p>
            <a:r>
              <a:rPr lang="en-GB" dirty="0" smtClean="0"/>
              <a:t>Family background can play a role in the development of some illnesses</a:t>
            </a:r>
          </a:p>
          <a:p>
            <a:r>
              <a:rPr lang="en-GB" dirty="0" smtClean="0"/>
              <a:t>Family and everyday life can play a role</a:t>
            </a:r>
          </a:p>
          <a:p>
            <a:r>
              <a:rPr lang="en-GB" dirty="0" smtClean="0"/>
              <a:t>However other factors play a greater role</a:t>
            </a:r>
          </a:p>
          <a:p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7561934" y="5257800"/>
            <a:ext cx="1582066" cy="1610014"/>
            <a:chOff x="5622646" y="4471009"/>
            <a:chExt cx="1582066" cy="1610014"/>
          </a:xfrm>
        </p:grpSpPr>
        <p:sp>
          <p:nvSpPr>
            <p:cNvPr id="14" name="Rectangle 13"/>
            <p:cNvSpPr/>
            <p:nvPr/>
          </p:nvSpPr>
          <p:spPr>
            <a:xfrm>
              <a:off x="5622646" y="5275860"/>
              <a:ext cx="791033" cy="804851"/>
            </a:xfrm>
            <a:prstGeom prst="rect">
              <a:avLst/>
            </a:prstGeom>
            <a:solidFill>
              <a:srgbClr val="632B8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413679" y="5276172"/>
              <a:ext cx="791033" cy="804851"/>
            </a:xfrm>
            <a:prstGeom prst="rect">
              <a:avLst/>
            </a:prstGeom>
            <a:solidFill>
              <a:srgbClr val="632B8D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0598" y="5349875"/>
              <a:ext cx="1554114" cy="706136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6413679" y="4471009"/>
              <a:ext cx="791033" cy="804851"/>
            </a:xfrm>
            <a:prstGeom prst="rect">
              <a:avLst/>
            </a:prstGeom>
            <a:solidFill>
              <a:srgbClr val="632B8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691" y="5501443"/>
            <a:ext cx="2732117" cy="136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5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</TotalTime>
  <Words>1236</Words>
  <Application>Microsoft Office PowerPoint</Application>
  <PresentationFormat>On-screen Show (4:3)</PresentationFormat>
  <Paragraphs>198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Mental Health</vt:lpstr>
      <vt:lpstr>Who Has a Mental Illness?</vt:lpstr>
      <vt:lpstr>What is Mental Health?</vt:lpstr>
      <vt:lpstr>Society’s View of Mental Health</vt:lpstr>
      <vt:lpstr>Examples of Mental Health Issues</vt:lpstr>
      <vt:lpstr>Examples of Mental Health Issues</vt:lpstr>
      <vt:lpstr>Examples of Mental Health Issues</vt:lpstr>
      <vt:lpstr>Causes of mental health </vt:lpstr>
      <vt:lpstr>Causes of mental health</vt:lpstr>
      <vt:lpstr>Why is there a stigma?</vt:lpstr>
      <vt:lpstr>Examples of Symptoms</vt:lpstr>
      <vt:lpstr>Examples of Symptoms</vt:lpstr>
      <vt:lpstr>Video</vt:lpstr>
      <vt:lpstr>How can you deal with it?</vt:lpstr>
      <vt:lpstr>Where Can You Go?</vt:lpstr>
      <vt:lpstr>Mental Health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Health</dc:title>
  <dc:creator>Joshua Gray</dc:creator>
  <cp:lastModifiedBy>Pow, Jennifer - Non KCC Agilisys</cp:lastModifiedBy>
  <cp:revision>42</cp:revision>
  <dcterms:created xsi:type="dcterms:W3CDTF">2015-09-19T13:08:15Z</dcterms:created>
  <dcterms:modified xsi:type="dcterms:W3CDTF">2017-01-04T13:59:44Z</dcterms:modified>
</cp:coreProperties>
</file>